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82" rtl="0" eaLnBrk="1" latinLnBrk="0" hangingPunct="1">
      <a:defRPr sz="2000" kern="1200">
        <a:solidFill>
          <a:schemeClr val="tx1"/>
        </a:solidFill>
        <a:latin typeface="+mn-lt"/>
        <a:ea typeface="+mn-ea"/>
        <a:cs typeface="+mn-cs"/>
      </a:defRPr>
    </a:lvl1pPr>
    <a:lvl2pPr marL="509441" algn="l" defTabSz="1018882" rtl="0" eaLnBrk="1" latinLnBrk="0" hangingPunct="1">
      <a:defRPr sz="2000" kern="1200">
        <a:solidFill>
          <a:schemeClr val="tx1"/>
        </a:solidFill>
        <a:latin typeface="+mn-lt"/>
        <a:ea typeface="+mn-ea"/>
        <a:cs typeface="+mn-cs"/>
      </a:defRPr>
    </a:lvl2pPr>
    <a:lvl3pPr marL="1018882" algn="l" defTabSz="1018882" rtl="0" eaLnBrk="1" latinLnBrk="0" hangingPunct="1">
      <a:defRPr sz="2000" kern="1200">
        <a:solidFill>
          <a:schemeClr val="tx1"/>
        </a:solidFill>
        <a:latin typeface="+mn-lt"/>
        <a:ea typeface="+mn-ea"/>
        <a:cs typeface="+mn-cs"/>
      </a:defRPr>
    </a:lvl3pPr>
    <a:lvl4pPr marL="1528323" algn="l" defTabSz="1018882" rtl="0" eaLnBrk="1" latinLnBrk="0" hangingPunct="1">
      <a:defRPr sz="2000" kern="1200">
        <a:solidFill>
          <a:schemeClr val="tx1"/>
        </a:solidFill>
        <a:latin typeface="+mn-lt"/>
        <a:ea typeface="+mn-ea"/>
        <a:cs typeface="+mn-cs"/>
      </a:defRPr>
    </a:lvl4pPr>
    <a:lvl5pPr marL="2037763" algn="l" defTabSz="1018882" rtl="0" eaLnBrk="1" latinLnBrk="0" hangingPunct="1">
      <a:defRPr sz="2000" kern="1200">
        <a:solidFill>
          <a:schemeClr val="tx1"/>
        </a:solidFill>
        <a:latin typeface="+mn-lt"/>
        <a:ea typeface="+mn-ea"/>
        <a:cs typeface="+mn-cs"/>
      </a:defRPr>
    </a:lvl5pPr>
    <a:lvl6pPr marL="2547204" algn="l" defTabSz="1018882" rtl="0" eaLnBrk="1" latinLnBrk="0" hangingPunct="1">
      <a:defRPr sz="2000" kern="1200">
        <a:solidFill>
          <a:schemeClr val="tx1"/>
        </a:solidFill>
        <a:latin typeface="+mn-lt"/>
        <a:ea typeface="+mn-ea"/>
        <a:cs typeface="+mn-cs"/>
      </a:defRPr>
    </a:lvl6pPr>
    <a:lvl7pPr marL="3056645" algn="l" defTabSz="1018882" rtl="0" eaLnBrk="1" latinLnBrk="0" hangingPunct="1">
      <a:defRPr sz="2000" kern="1200">
        <a:solidFill>
          <a:schemeClr val="tx1"/>
        </a:solidFill>
        <a:latin typeface="+mn-lt"/>
        <a:ea typeface="+mn-ea"/>
        <a:cs typeface="+mn-cs"/>
      </a:defRPr>
    </a:lvl7pPr>
    <a:lvl8pPr marL="3566086" algn="l" defTabSz="1018882" rtl="0" eaLnBrk="1" latinLnBrk="0" hangingPunct="1">
      <a:defRPr sz="2000" kern="1200">
        <a:solidFill>
          <a:schemeClr val="tx1"/>
        </a:solidFill>
        <a:latin typeface="+mn-lt"/>
        <a:ea typeface="+mn-ea"/>
        <a:cs typeface="+mn-cs"/>
      </a:defRPr>
    </a:lvl8pPr>
    <a:lvl9pPr marL="4075527" algn="l" defTabSz="1018882"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21"/>
    <a:srgbClr val="18C0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326"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41" indent="0" algn="ctr">
              <a:buNone/>
              <a:defRPr>
                <a:solidFill>
                  <a:schemeClr val="tx1">
                    <a:tint val="75000"/>
                  </a:schemeClr>
                </a:solidFill>
              </a:defRPr>
            </a:lvl2pPr>
            <a:lvl3pPr marL="1018882" indent="0" algn="ctr">
              <a:buNone/>
              <a:defRPr>
                <a:solidFill>
                  <a:schemeClr val="tx1">
                    <a:tint val="75000"/>
                  </a:schemeClr>
                </a:solidFill>
              </a:defRPr>
            </a:lvl3pPr>
            <a:lvl4pPr marL="1528323" indent="0" algn="ctr">
              <a:buNone/>
              <a:defRPr>
                <a:solidFill>
                  <a:schemeClr val="tx1">
                    <a:tint val="75000"/>
                  </a:schemeClr>
                </a:solidFill>
              </a:defRPr>
            </a:lvl4pPr>
            <a:lvl5pPr marL="2037763" indent="0" algn="ctr">
              <a:buNone/>
              <a:defRPr>
                <a:solidFill>
                  <a:schemeClr val="tx1">
                    <a:tint val="75000"/>
                  </a:schemeClr>
                </a:solidFill>
              </a:defRPr>
            </a:lvl5pPr>
            <a:lvl6pPr marL="2547204" indent="0" algn="ctr">
              <a:buNone/>
              <a:defRPr>
                <a:solidFill>
                  <a:schemeClr val="tx1">
                    <a:tint val="75000"/>
                  </a:schemeClr>
                </a:solidFill>
              </a:defRPr>
            </a:lvl6pPr>
            <a:lvl7pPr marL="3056645" indent="0" algn="ctr">
              <a:buNone/>
              <a:defRPr>
                <a:solidFill>
                  <a:schemeClr val="tx1">
                    <a:tint val="75000"/>
                  </a:schemeClr>
                </a:solidFill>
              </a:defRPr>
            </a:lvl7pPr>
            <a:lvl8pPr marL="3566086" indent="0" algn="ctr">
              <a:buNone/>
              <a:defRPr>
                <a:solidFill>
                  <a:schemeClr val="tx1">
                    <a:tint val="75000"/>
                  </a:schemeClr>
                </a:solidFill>
              </a:defRPr>
            </a:lvl8pPr>
            <a:lvl9pPr marL="407552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3F864F-B456-42C9-87C3-D815E18386AA}"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D879E-53E2-4AB1-9E6F-53A029162D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F864F-B456-42C9-87C3-D815E18386AA}"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D879E-53E2-4AB1-9E6F-53A029162D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524786" y="1932517"/>
            <a:ext cx="4196556" cy="411952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2418" y="1932517"/>
            <a:ext cx="12462828" cy="41195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F864F-B456-42C9-87C3-D815E18386AA}"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D879E-53E2-4AB1-9E6F-53A029162D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F864F-B456-42C9-87C3-D815E18386AA}"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D879E-53E2-4AB1-9E6F-53A029162D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41" indent="0">
              <a:buNone/>
              <a:defRPr sz="2000">
                <a:solidFill>
                  <a:schemeClr val="tx1">
                    <a:tint val="75000"/>
                  </a:schemeClr>
                </a:solidFill>
              </a:defRPr>
            </a:lvl2pPr>
            <a:lvl3pPr marL="1018882" indent="0">
              <a:buNone/>
              <a:defRPr sz="1800">
                <a:solidFill>
                  <a:schemeClr val="tx1">
                    <a:tint val="75000"/>
                  </a:schemeClr>
                </a:solidFill>
              </a:defRPr>
            </a:lvl3pPr>
            <a:lvl4pPr marL="1528323" indent="0">
              <a:buNone/>
              <a:defRPr sz="1600">
                <a:solidFill>
                  <a:schemeClr val="tx1">
                    <a:tint val="75000"/>
                  </a:schemeClr>
                </a:solidFill>
              </a:defRPr>
            </a:lvl4pPr>
            <a:lvl5pPr marL="2037763" indent="0">
              <a:buNone/>
              <a:defRPr sz="1600">
                <a:solidFill>
                  <a:schemeClr val="tx1">
                    <a:tint val="75000"/>
                  </a:schemeClr>
                </a:solidFill>
              </a:defRPr>
            </a:lvl5pPr>
            <a:lvl6pPr marL="2547204" indent="0">
              <a:buNone/>
              <a:defRPr sz="1600">
                <a:solidFill>
                  <a:schemeClr val="tx1">
                    <a:tint val="75000"/>
                  </a:schemeClr>
                </a:solidFill>
              </a:defRPr>
            </a:lvl6pPr>
            <a:lvl7pPr marL="3056645" indent="0">
              <a:buNone/>
              <a:defRPr sz="1600">
                <a:solidFill>
                  <a:schemeClr val="tx1">
                    <a:tint val="75000"/>
                  </a:schemeClr>
                </a:solidFill>
              </a:defRPr>
            </a:lvl7pPr>
            <a:lvl8pPr marL="3566086" indent="0">
              <a:buNone/>
              <a:defRPr sz="1600">
                <a:solidFill>
                  <a:schemeClr val="tx1">
                    <a:tint val="75000"/>
                  </a:schemeClr>
                </a:solidFill>
              </a:defRPr>
            </a:lvl8pPr>
            <a:lvl9pPr marL="407552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3F864F-B456-42C9-87C3-D815E18386AA}"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D879E-53E2-4AB1-9E6F-53A029162D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2419" y="11264477"/>
            <a:ext cx="8329692" cy="3186324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391650" y="11264477"/>
            <a:ext cx="8329692" cy="3186324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3F864F-B456-42C9-87C3-D815E18386AA}" type="datetimeFigureOut">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D879E-53E2-4AB1-9E6F-53A029162D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41" indent="0">
              <a:buNone/>
              <a:defRPr sz="2200" b="1"/>
            </a:lvl2pPr>
            <a:lvl3pPr marL="1018882" indent="0">
              <a:buNone/>
              <a:defRPr sz="2000" b="1"/>
            </a:lvl3pPr>
            <a:lvl4pPr marL="1528323" indent="0">
              <a:buNone/>
              <a:defRPr sz="1800" b="1"/>
            </a:lvl4pPr>
            <a:lvl5pPr marL="2037763" indent="0">
              <a:buNone/>
              <a:defRPr sz="1800" b="1"/>
            </a:lvl5pPr>
            <a:lvl6pPr marL="2547204" indent="0">
              <a:buNone/>
              <a:defRPr sz="1800" b="1"/>
            </a:lvl6pPr>
            <a:lvl7pPr marL="3056645" indent="0">
              <a:buNone/>
              <a:defRPr sz="1800" b="1"/>
            </a:lvl7pPr>
            <a:lvl8pPr marL="3566086" indent="0">
              <a:buNone/>
              <a:defRPr sz="1800" b="1"/>
            </a:lvl8pPr>
            <a:lvl9pPr marL="407552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1" y="2251499"/>
            <a:ext cx="3435509" cy="938318"/>
          </a:xfrm>
        </p:spPr>
        <p:txBody>
          <a:bodyPr anchor="b"/>
          <a:lstStyle>
            <a:lvl1pPr marL="0" indent="0">
              <a:buNone/>
              <a:defRPr sz="2700" b="1"/>
            </a:lvl1pPr>
            <a:lvl2pPr marL="509441" indent="0">
              <a:buNone/>
              <a:defRPr sz="2200" b="1"/>
            </a:lvl2pPr>
            <a:lvl3pPr marL="1018882" indent="0">
              <a:buNone/>
              <a:defRPr sz="2000" b="1"/>
            </a:lvl3pPr>
            <a:lvl4pPr marL="1528323" indent="0">
              <a:buNone/>
              <a:defRPr sz="1800" b="1"/>
            </a:lvl4pPr>
            <a:lvl5pPr marL="2037763" indent="0">
              <a:buNone/>
              <a:defRPr sz="1800" b="1"/>
            </a:lvl5pPr>
            <a:lvl6pPr marL="2547204" indent="0">
              <a:buNone/>
              <a:defRPr sz="1800" b="1"/>
            </a:lvl6pPr>
            <a:lvl7pPr marL="3056645" indent="0">
              <a:buNone/>
              <a:defRPr sz="1800" b="1"/>
            </a:lvl7pPr>
            <a:lvl8pPr marL="3566086" indent="0">
              <a:buNone/>
              <a:defRPr sz="1800" b="1"/>
            </a:lvl8pPr>
            <a:lvl9pPr marL="407552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1" y="3189817"/>
            <a:ext cx="343550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F864F-B456-42C9-87C3-D815E18386AA}" type="datetimeFigureOut">
              <a:rPr lang="en-US" smtClean="0"/>
              <a:pPr/>
              <a:t>10/9/2012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AD879E-53E2-4AB1-9E6F-53A029162D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F864F-B456-42C9-87C3-D815E18386AA}" type="datetimeFigureOut">
              <a:rPr lang="en-US" smtClean="0"/>
              <a:pPr/>
              <a:t>10/9/2012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AD879E-53E2-4AB1-9E6F-53A029162D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3F864F-B456-42C9-87C3-D815E18386AA}" type="datetimeFigureOut">
              <a:rPr lang="en-US" smtClean="0"/>
              <a:pPr/>
              <a:t>10/9/2012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AD879E-53E2-4AB1-9E6F-53A029162D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41" indent="0">
              <a:buNone/>
              <a:defRPr sz="1300"/>
            </a:lvl2pPr>
            <a:lvl3pPr marL="1018882" indent="0">
              <a:buNone/>
              <a:defRPr sz="1100"/>
            </a:lvl3pPr>
            <a:lvl4pPr marL="1528323" indent="0">
              <a:buNone/>
              <a:defRPr sz="1000"/>
            </a:lvl4pPr>
            <a:lvl5pPr marL="2037763" indent="0">
              <a:buNone/>
              <a:defRPr sz="1000"/>
            </a:lvl5pPr>
            <a:lvl6pPr marL="2547204" indent="0">
              <a:buNone/>
              <a:defRPr sz="1000"/>
            </a:lvl6pPr>
            <a:lvl7pPr marL="3056645" indent="0">
              <a:buNone/>
              <a:defRPr sz="1000"/>
            </a:lvl7pPr>
            <a:lvl8pPr marL="3566086" indent="0">
              <a:buNone/>
              <a:defRPr sz="1000"/>
            </a:lvl8pPr>
            <a:lvl9pPr marL="407552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F864F-B456-42C9-87C3-D815E18386AA}" type="datetimeFigureOut">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D879E-53E2-4AB1-9E6F-53A029162D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600"/>
            </a:lvl1pPr>
            <a:lvl2pPr marL="509441" indent="0">
              <a:buNone/>
              <a:defRPr sz="3100"/>
            </a:lvl2pPr>
            <a:lvl3pPr marL="1018882" indent="0">
              <a:buNone/>
              <a:defRPr sz="2700"/>
            </a:lvl3pPr>
            <a:lvl4pPr marL="1528323" indent="0">
              <a:buNone/>
              <a:defRPr sz="2200"/>
            </a:lvl4pPr>
            <a:lvl5pPr marL="2037763" indent="0">
              <a:buNone/>
              <a:defRPr sz="2200"/>
            </a:lvl5pPr>
            <a:lvl6pPr marL="2547204" indent="0">
              <a:buNone/>
              <a:defRPr sz="2200"/>
            </a:lvl6pPr>
            <a:lvl7pPr marL="3056645" indent="0">
              <a:buNone/>
              <a:defRPr sz="2200"/>
            </a:lvl7pPr>
            <a:lvl8pPr marL="3566086" indent="0">
              <a:buNone/>
              <a:defRPr sz="2200"/>
            </a:lvl8pPr>
            <a:lvl9pPr marL="4075527" indent="0">
              <a:buNone/>
              <a:defRPr sz="22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600"/>
            </a:lvl1pPr>
            <a:lvl2pPr marL="509441" indent="0">
              <a:buNone/>
              <a:defRPr sz="1300"/>
            </a:lvl2pPr>
            <a:lvl3pPr marL="1018882" indent="0">
              <a:buNone/>
              <a:defRPr sz="1100"/>
            </a:lvl3pPr>
            <a:lvl4pPr marL="1528323" indent="0">
              <a:buNone/>
              <a:defRPr sz="1000"/>
            </a:lvl4pPr>
            <a:lvl5pPr marL="2037763" indent="0">
              <a:buNone/>
              <a:defRPr sz="1000"/>
            </a:lvl5pPr>
            <a:lvl6pPr marL="2547204" indent="0">
              <a:buNone/>
              <a:defRPr sz="1000"/>
            </a:lvl6pPr>
            <a:lvl7pPr marL="3056645" indent="0">
              <a:buNone/>
              <a:defRPr sz="1000"/>
            </a:lvl7pPr>
            <a:lvl8pPr marL="3566086" indent="0">
              <a:buNone/>
              <a:defRPr sz="1000"/>
            </a:lvl8pPr>
            <a:lvl9pPr marL="407552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3F864F-B456-42C9-87C3-D815E18386AA}" type="datetimeFigureOut">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D879E-53E2-4AB1-9E6F-53A029162D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8" tIns="50944" rIns="101888" bIns="5094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101888" tIns="50944" rIns="101888" bIns="509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101888" tIns="50944" rIns="101888" bIns="50944" rtlCol="0" anchor="ctr"/>
          <a:lstStyle>
            <a:lvl1pPr algn="l">
              <a:defRPr sz="1300">
                <a:solidFill>
                  <a:schemeClr val="tx1">
                    <a:tint val="75000"/>
                  </a:schemeClr>
                </a:solidFill>
              </a:defRPr>
            </a:lvl1pPr>
          </a:lstStyle>
          <a:p>
            <a:fld id="{9B3F864F-B456-42C9-87C3-D815E18386AA}" type="datetimeFigureOut">
              <a:rPr lang="en-US" smtClean="0"/>
              <a:pPr/>
              <a:t>10/9/2012</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101888" tIns="50944" rIns="101888" bIns="50944"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101888" tIns="50944" rIns="101888" bIns="50944" rtlCol="0" anchor="ctr"/>
          <a:lstStyle>
            <a:lvl1pPr algn="r">
              <a:defRPr sz="1300">
                <a:solidFill>
                  <a:schemeClr val="tx1">
                    <a:tint val="75000"/>
                  </a:schemeClr>
                </a:solidFill>
              </a:defRPr>
            </a:lvl1pPr>
          </a:lstStyle>
          <a:p>
            <a:fld id="{CBAD879E-53E2-4AB1-9E6F-53A029162D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82" rtl="0" eaLnBrk="1" latinLnBrk="0" hangingPunct="1">
        <a:spcBef>
          <a:spcPct val="0"/>
        </a:spcBef>
        <a:buNone/>
        <a:defRPr sz="4900" kern="1200">
          <a:solidFill>
            <a:schemeClr val="tx1"/>
          </a:solidFill>
          <a:latin typeface="+mj-lt"/>
          <a:ea typeface="+mj-ea"/>
          <a:cs typeface="+mj-cs"/>
        </a:defRPr>
      </a:lvl1pPr>
    </p:titleStyle>
    <p:bodyStyle>
      <a:lvl1pPr marL="382081" indent="-382081" algn="l" defTabSz="1018882"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841" indent="-318401" algn="l" defTabSz="1018882"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602" indent="-254720" algn="l" defTabSz="1018882"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3043" indent="-254720" algn="l" defTabSz="1018882"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484" indent="-254720" algn="l" defTabSz="1018882"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924" indent="-254720" algn="l" defTabSz="101888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65" indent="-254720" algn="l" defTabSz="101888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806" indent="-254720" algn="l" defTabSz="101888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47" indent="-254720" algn="l" defTabSz="1018882"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82" rtl="0" eaLnBrk="1" latinLnBrk="0" hangingPunct="1">
        <a:defRPr sz="2000" kern="1200">
          <a:solidFill>
            <a:schemeClr val="tx1"/>
          </a:solidFill>
          <a:latin typeface="+mn-lt"/>
          <a:ea typeface="+mn-ea"/>
          <a:cs typeface="+mn-cs"/>
        </a:defRPr>
      </a:lvl1pPr>
      <a:lvl2pPr marL="509441" algn="l" defTabSz="1018882" rtl="0" eaLnBrk="1" latinLnBrk="0" hangingPunct="1">
        <a:defRPr sz="2000" kern="1200">
          <a:solidFill>
            <a:schemeClr val="tx1"/>
          </a:solidFill>
          <a:latin typeface="+mn-lt"/>
          <a:ea typeface="+mn-ea"/>
          <a:cs typeface="+mn-cs"/>
        </a:defRPr>
      </a:lvl2pPr>
      <a:lvl3pPr marL="1018882" algn="l" defTabSz="1018882" rtl="0" eaLnBrk="1" latinLnBrk="0" hangingPunct="1">
        <a:defRPr sz="2000" kern="1200">
          <a:solidFill>
            <a:schemeClr val="tx1"/>
          </a:solidFill>
          <a:latin typeface="+mn-lt"/>
          <a:ea typeface="+mn-ea"/>
          <a:cs typeface="+mn-cs"/>
        </a:defRPr>
      </a:lvl3pPr>
      <a:lvl4pPr marL="1528323" algn="l" defTabSz="1018882" rtl="0" eaLnBrk="1" latinLnBrk="0" hangingPunct="1">
        <a:defRPr sz="2000" kern="1200">
          <a:solidFill>
            <a:schemeClr val="tx1"/>
          </a:solidFill>
          <a:latin typeface="+mn-lt"/>
          <a:ea typeface="+mn-ea"/>
          <a:cs typeface="+mn-cs"/>
        </a:defRPr>
      </a:lvl4pPr>
      <a:lvl5pPr marL="2037763" algn="l" defTabSz="1018882" rtl="0" eaLnBrk="1" latinLnBrk="0" hangingPunct="1">
        <a:defRPr sz="2000" kern="1200">
          <a:solidFill>
            <a:schemeClr val="tx1"/>
          </a:solidFill>
          <a:latin typeface="+mn-lt"/>
          <a:ea typeface="+mn-ea"/>
          <a:cs typeface="+mn-cs"/>
        </a:defRPr>
      </a:lvl5pPr>
      <a:lvl6pPr marL="2547204" algn="l" defTabSz="1018882" rtl="0" eaLnBrk="1" latinLnBrk="0" hangingPunct="1">
        <a:defRPr sz="2000" kern="1200">
          <a:solidFill>
            <a:schemeClr val="tx1"/>
          </a:solidFill>
          <a:latin typeface="+mn-lt"/>
          <a:ea typeface="+mn-ea"/>
          <a:cs typeface="+mn-cs"/>
        </a:defRPr>
      </a:lvl6pPr>
      <a:lvl7pPr marL="3056645" algn="l" defTabSz="1018882" rtl="0" eaLnBrk="1" latinLnBrk="0" hangingPunct="1">
        <a:defRPr sz="2000" kern="1200">
          <a:solidFill>
            <a:schemeClr val="tx1"/>
          </a:solidFill>
          <a:latin typeface="+mn-lt"/>
          <a:ea typeface="+mn-ea"/>
          <a:cs typeface="+mn-cs"/>
        </a:defRPr>
      </a:lvl7pPr>
      <a:lvl8pPr marL="3566086" algn="l" defTabSz="1018882" rtl="0" eaLnBrk="1" latinLnBrk="0" hangingPunct="1">
        <a:defRPr sz="2000" kern="1200">
          <a:solidFill>
            <a:schemeClr val="tx1"/>
          </a:solidFill>
          <a:latin typeface="+mn-lt"/>
          <a:ea typeface="+mn-ea"/>
          <a:cs typeface="+mn-cs"/>
        </a:defRPr>
      </a:lvl8pPr>
      <a:lvl9pPr marL="4075527" algn="l" defTabSz="101888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gif"/><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269875" y="2281767"/>
            <a:ext cx="1619250" cy="232833"/>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grpSp>
        <p:nvGrpSpPr>
          <p:cNvPr id="4" name="Group 3"/>
          <p:cNvGrpSpPr>
            <a:grpSpLocks/>
          </p:cNvGrpSpPr>
          <p:nvPr/>
        </p:nvGrpSpPr>
        <p:grpSpPr bwMode="auto">
          <a:xfrm>
            <a:off x="1349375" y="791633"/>
            <a:ext cx="5559430" cy="861898"/>
            <a:chOff x="555620" y="560388"/>
            <a:chExt cx="6021393" cy="919031"/>
          </a:xfrm>
        </p:grpSpPr>
        <p:grpSp>
          <p:nvGrpSpPr>
            <p:cNvPr id="5" name="Group 19"/>
            <p:cNvGrpSpPr>
              <a:grpSpLocks/>
            </p:cNvGrpSpPr>
            <p:nvPr/>
          </p:nvGrpSpPr>
          <p:grpSpPr bwMode="auto">
            <a:xfrm>
              <a:off x="555620" y="560388"/>
              <a:ext cx="5943595" cy="893762"/>
              <a:chOff x="8736" y="3665"/>
              <a:chExt cx="8064" cy="519"/>
            </a:xfrm>
          </p:grpSpPr>
          <p:pic>
            <p:nvPicPr>
              <p:cNvPr id="12" name="Picture 10" descr="naclo"/>
              <p:cNvPicPr>
                <a:picLocks noChangeAspect="1" noChangeArrowheads="1"/>
              </p:cNvPicPr>
              <p:nvPr/>
            </p:nvPicPr>
            <p:blipFill>
              <a:blip r:embed="rId2" cstate="print"/>
              <a:srcRect l="15935" r="78571"/>
              <a:stretch>
                <a:fillRect/>
              </a:stretch>
            </p:blipFill>
            <p:spPr bwMode="auto">
              <a:xfrm>
                <a:off x="10001" y="3683"/>
                <a:ext cx="452" cy="501"/>
              </a:xfrm>
              <a:prstGeom prst="rect">
                <a:avLst/>
              </a:prstGeom>
              <a:noFill/>
              <a:ln w="9525">
                <a:noFill/>
                <a:miter lim="800000"/>
                <a:headEnd/>
                <a:tailEnd/>
              </a:ln>
            </p:spPr>
          </p:pic>
          <p:sp>
            <p:nvSpPr>
              <p:cNvPr id="13" name="Oval 6"/>
              <p:cNvSpPr>
                <a:spLocks noChangeArrowheads="1"/>
              </p:cNvSpPr>
              <p:nvPr/>
            </p:nvSpPr>
            <p:spPr bwMode="auto">
              <a:xfrm>
                <a:off x="8736" y="3674"/>
                <a:ext cx="1265" cy="486"/>
              </a:xfrm>
              <a:prstGeom prst="ellipse">
                <a:avLst/>
              </a:prstGeom>
              <a:solidFill>
                <a:schemeClr val="accent1"/>
              </a:solidFill>
              <a:ln w="9525" algn="ctr">
                <a:solidFill>
                  <a:schemeClr val="accent1"/>
                </a:solidFill>
                <a:round/>
                <a:headEnd/>
                <a:tailEnd/>
              </a:ln>
            </p:spPr>
            <p:txBody>
              <a:bodyPr lIns="94040" tIns="47020" rIns="94040" bIns="47020"/>
              <a:lstStyle/>
              <a:p>
                <a:pPr defTabSz="1257340"/>
                <a:endParaRPr lang="en-US" sz="2600" dirty="0">
                  <a:latin typeface="Calibri" pitchFamily="34" charset="0"/>
                </a:endParaRPr>
              </a:p>
            </p:txBody>
          </p:sp>
          <p:sp>
            <p:nvSpPr>
              <p:cNvPr id="14" name="Oval 10"/>
              <p:cNvSpPr>
                <a:spLocks noChangeArrowheads="1"/>
              </p:cNvSpPr>
              <p:nvPr/>
            </p:nvSpPr>
            <p:spPr bwMode="auto">
              <a:xfrm>
                <a:off x="15738" y="3709"/>
                <a:ext cx="1062" cy="408"/>
              </a:xfrm>
              <a:prstGeom prst="ellipse">
                <a:avLst/>
              </a:prstGeom>
              <a:solidFill>
                <a:schemeClr val="tx1"/>
              </a:solidFill>
              <a:ln w="9525" algn="ctr">
                <a:solidFill>
                  <a:schemeClr val="accent1"/>
                </a:solidFill>
                <a:round/>
                <a:headEnd/>
                <a:tailEnd/>
              </a:ln>
            </p:spPr>
            <p:txBody>
              <a:bodyPr lIns="94040" tIns="47020" rIns="94040" bIns="47020"/>
              <a:lstStyle/>
              <a:p>
                <a:pPr defTabSz="1257340"/>
                <a:endParaRPr lang="en-US" sz="2600" dirty="0">
                  <a:solidFill>
                    <a:srgbClr val="4C126C"/>
                  </a:solidFill>
                  <a:latin typeface="Calibri" pitchFamily="34" charset="0"/>
                </a:endParaRPr>
              </a:p>
            </p:txBody>
          </p:sp>
          <p:pic>
            <p:nvPicPr>
              <p:cNvPr id="15" name="Picture 10" descr="naclo"/>
              <p:cNvPicPr>
                <a:picLocks noChangeAspect="1" noChangeArrowheads="1"/>
              </p:cNvPicPr>
              <p:nvPr/>
            </p:nvPicPr>
            <p:blipFill>
              <a:blip r:embed="rId2" cstate="print"/>
              <a:srcRect l="15935" r="78571"/>
              <a:stretch>
                <a:fillRect/>
              </a:stretch>
            </p:blipFill>
            <p:spPr bwMode="auto">
              <a:xfrm>
                <a:off x="11718" y="3674"/>
                <a:ext cx="451" cy="502"/>
              </a:xfrm>
              <a:prstGeom prst="rect">
                <a:avLst/>
              </a:prstGeom>
              <a:noFill/>
              <a:ln w="9525">
                <a:noFill/>
                <a:miter lim="800000"/>
                <a:headEnd/>
                <a:tailEnd/>
              </a:ln>
            </p:spPr>
          </p:pic>
          <p:sp>
            <p:nvSpPr>
              <p:cNvPr id="16" name="Oval 33"/>
              <p:cNvSpPr>
                <a:spLocks noChangeArrowheads="1"/>
              </p:cNvSpPr>
              <p:nvPr/>
            </p:nvSpPr>
            <p:spPr bwMode="auto">
              <a:xfrm>
                <a:off x="10453" y="3674"/>
                <a:ext cx="1265" cy="486"/>
              </a:xfrm>
              <a:prstGeom prst="ellipse">
                <a:avLst/>
              </a:prstGeom>
              <a:solidFill>
                <a:srgbClr val="72BFC5"/>
              </a:solidFill>
              <a:ln w="9525" algn="ctr">
                <a:solidFill>
                  <a:srgbClr val="72BFC5"/>
                </a:solidFill>
                <a:round/>
                <a:headEnd/>
                <a:tailEnd/>
              </a:ln>
            </p:spPr>
            <p:txBody>
              <a:bodyPr lIns="94040" tIns="47020" rIns="94040" bIns="47020"/>
              <a:lstStyle/>
              <a:p>
                <a:pPr defTabSz="1257340"/>
                <a:endParaRPr lang="en-US" sz="2600" dirty="0">
                  <a:latin typeface="Calibri" pitchFamily="34" charset="0"/>
                </a:endParaRPr>
              </a:p>
            </p:txBody>
          </p:sp>
          <p:pic>
            <p:nvPicPr>
              <p:cNvPr id="17" name="Picture 10" descr="naclo"/>
              <p:cNvPicPr>
                <a:picLocks noChangeAspect="1" noChangeArrowheads="1"/>
              </p:cNvPicPr>
              <p:nvPr/>
            </p:nvPicPr>
            <p:blipFill>
              <a:blip r:embed="rId2" cstate="print"/>
              <a:srcRect l="15935" r="78571"/>
              <a:stretch>
                <a:fillRect/>
              </a:stretch>
            </p:blipFill>
            <p:spPr bwMode="auto">
              <a:xfrm>
                <a:off x="13434" y="3683"/>
                <a:ext cx="452" cy="501"/>
              </a:xfrm>
              <a:prstGeom prst="rect">
                <a:avLst/>
              </a:prstGeom>
              <a:noFill/>
              <a:ln w="9525">
                <a:noFill/>
                <a:miter lim="800000"/>
                <a:headEnd/>
                <a:tailEnd/>
              </a:ln>
            </p:spPr>
          </p:pic>
          <p:pic>
            <p:nvPicPr>
              <p:cNvPr id="18" name="Picture 10" descr="naclo"/>
              <p:cNvPicPr>
                <a:picLocks noChangeAspect="1" noChangeArrowheads="1"/>
              </p:cNvPicPr>
              <p:nvPr/>
            </p:nvPicPr>
            <p:blipFill>
              <a:blip r:embed="rId2" cstate="print"/>
              <a:srcRect l="15935" r="78571"/>
              <a:stretch>
                <a:fillRect/>
              </a:stretch>
            </p:blipFill>
            <p:spPr bwMode="auto">
              <a:xfrm>
                <a:off x="15174" y="3665"/>
                <a:ext cx="451" cy="502"/>
              </a:xfrm>
              <a:prstGeom prst="rect">
                <a:avLst/>
              </a:prstGeom>
              <a:noFill/>
              <a:ln w="9525">
                <a:noFill/>
                <a:miter lim="800000"/>
                <a:headEnd/>
                <a:tailEnd/>
              </a:ln>
            </p:spPr>
          </p:pic>
          <p:sp>
            <p:nvSpPr>
              <p:cNvPr id="19" name="Oval 37"/>
              <p:cNvSpPr>
                <a:spLocks noChangeArrowheads="1"/>
              </p:cNvSpPr>
              <p:nvPr/>
            </p:nvSpPr>
            <p:spPr bwMode="auto">
              <a:xfrm>
                <a:off x="13909" y="3674"/>
                <a:ext cx="1265" cy="486"/>
              </a:xfrm>
              <a:prstGeom prst="ellipse">
                <a:avLst/>
              </a:prstGeom>
              <a:solidFill>
                <a:srgbClr val="161645"/>
              </a:solidFill>
              <a:ln w="9525" algn="ctr">
                <a:solidFill>
                  <a:srgbClr val="19194D"/>
                </a:solidFill>
                <a:round/>
                <a:headEnd/>
                <a:tailEnd/>
              </a:ln>
            </p:spPr>
            <p:txBody>
              <a:bodyPr lIns="94040" tIns="47020" rIns="94040" bIns="47020"/>
              <a:lstStyle/>
              <a:p>
                <a:pPr defTabSz="1257340"/>
                <a:endParaRPr lang="en-US" sz="2600" dirty="0">
                  <a:latin typeface="Calibri" pitchFamily="34" charset="0"/>
                </a:endParaRPr>
              </a:p>
            </p:txBody>
          </p:sp>
          <p:sp>
            <p:nvSpPr>
              <p:cNvPr id="20" name="Oval 39"/>
              <p:cNvSpPr>
                <a:spLocks noChangeArrowheads="1"/>
              </p:cNvSpPr>
              <p:nvPr/>
            </p:nvSpPr>
            <p:spPr bwMode="auto">
              <a:xfrm>
                <a:off x="12169" y="3674"/>
                <a:ext cx="1265" cy="486"/>
              </a:xfrm>
              <a:prstGeom prst="ellipse">
                <a:avLst/>
              </a:prstGeom>
              <a:solidFill>
                <a:srgbClr val="262673"/>
              </a:solidFill>
              <a:ln w="9525" algn="ctr">
                <a:solidFill>
                  <a:srgbClr val="262673"/>
                </a:solidFill>
                <a:round/>
                <a:headEnd/>
                <a:tailEnd/>
              </a:ln>
            </p:spPr>
            <p:txBody>
              <a:bodyPr lIns="94040" tIns="47020" rIns="94040" bIns="47020"/>
              <a:lstStyle/>
              <a:p>
                <a:pPr defTabSz="1257340"/>
                <a:endParaRPr lang="en-US" sz="2600" dirty="0">
                  <a:latin typeface="Calibri" pitchFamily="34" charset="0"/>
                </a:endParaRPr>
              </a:p>
            </p:txBody>
          </p:sp>
        </p:grpSp>
        <p:sp>
          <p:nvSpPr>
            <p:cNvPr id="6" name="Oval 20"/>
            <p:cNvSpPr>
              <a:spLocks noChangeArrowheads="1"/>
            </p:cNvSpPr>
            <p:nvPr/>
          </p:nvSpPr>
          <p:spPr bwMode="auto">
            <a:xfrm>
              <a:off x="5626100" y="560388"/>
              <a:ext cx="950913" cy="879475"/>
            </a:xfrm>
            <a:prstGeom prst="ellipse">
              <a:avLst/>
            </a:prstGeom>
            <a:noFill/>
            <a:ln w="38100">
              <a:solidFill>
                <a:schemeClr val="tx1"/>
              </a:solidFill>
              <a:round/>
              <a:headEnd/>
              <a:tailEnd/>
            </a:ln>
          </p:spPr>
          <p:txBody>
            <a:bodyPr wrap="none" anchor="ctr"/>
            <a:lstStyle/>
            <a:p>
              <a:endParaRPr lang="en-US" sz="2100" dirty="0">
                <a:latin typeface="Calibri" pitchFamily="34" charset="0"/>
              </a:endParaRPr>
            </a:p>
          </p:txBody>
        </p:sp>
        <p:sp>
          <p:nvSpPr>
            <p:cNvPr id="7" name="Text Box 21"/>
            <p:cNvSpPr txBox="1">
              <a:spLocks noChangeArrowheads="1"/>
            </p:cNvSpPr>
            <p:nvPr/>
          </p:nvSpPr>
          <p:spPr bwMode="auto">
            <a:xfrm>
              <a:off x="793750" y="639763"/>
              <a:ext cx="474663" cy="839654"/>
            </a:xfrm>
            <a:prstGeom prst="rect">
              <a:avLst/>
            </a:prstGeom>
            <a:noFill/>
            <a:ln w="9525">
              <a:noFill/>
              <a:miter lim="800000"/>
              <a:headEnd/>
              <a:tailEnd/>
            </a:ln>
          </p:spPr>
          <p:txBody>
            <a:bodyPr lIns="94040" tIns="47020" rIns="94040" bIns="47020">
              <a:spAutoFit/>
            </a:bodyPr>
            <a:lstStyle/>
            <a:p>
              <a:pPr defTabSz="305951">
                <a:spcBef>
                  <a:spcPct val="50000"/>
                </a:spcBef>
              </a:pPr>
              <a:r>
                <a:rPr lang="en-US" sz="4500" b="1" dirty="0">
                  <a:latin typeface="Calibri" pitchFamily="34" charset="0"/>
                </a:rPr>
                <a:t>n</a:t>
              </a:r>
            </a:p>
          </p:txBody>
        </p:sp>
        <p:sp>
          <p:nvSpPr>
            <p:cNvPr id="8" name="Text Box 24"/>
            <p:cNvSpPr txBox="1">
              <a:spLocks noChangeArrowheads="1"/>
            </p:cNvSpPr>
            <p:nvPr/>
          </p:nvSpPr>
          <p:spPr bwMode="auto">
            <a:xfrm>
              <a:off x="5875487" y="585215"/>
              <a:ext cx="474663" cy="839655"/>
            </a:xfrm>
            <a:prstGeom prst="rect">
              <a:avLst/>
            </a:prstGeom>
            <a:noFill/>
            <a:ln w="9525">
              <a:noFill/>
              <a:miter lim="800000"/>
              <a:headEnd/>
              <a:tailEnd/>
            </a:ln>
          </p:spPr>
          <p:txBody>
            <a:bodyPr lIns="94040" tIns="47020" rIns="94040" bIns="47020">
              <a:spAutoFit/>
            </a:bodyPr>
            <a:lstStyle/>
            <a:p>
              <a:pPr defTabSz="305951">
                <a:spcBef>
                  <a:spcPct val="50000"/>
                </a:spcBef>
              </a:pPr>
              <a:r>
                <a:rPr lang="en-US" sz="4500" b="1" dirty="0">
                  <a:solidFill>
                    <a:srgbClr val="CCFFFF"/>
                  </a:solidFill>
                  <a:latin typeface="Calibri" pitchFamily="34" charset="0"/>
                </a:rPr>
                <a:t>o</a:t>
              </a:r>
            </a:p>
          </p:txBody>
        </p:sp>
        <p:sp>
          <p:nvSpPr>
            <p:cNvPr id="9" name="Text Box 25"/>
            <p:cNvSpPr txBox="1">
              <a:spLocks noChangeArrowheads="1"/>
            </p:cNvSpPr>
            <p:nvPr/>
          </p:nvSpPr>
          <p:spPr bwMode="auto">
            <a:xfrm>
              <a:off x="4618595" y="634868"/>
              <a:ext cx="476250" cy="839655"/>
            </a:xfrm>
            <a:prstGeom prst="rect">
              <a:avLst/>
            </a:prstGeom>
            <a:noFill/>
            <a:ln w="9525">
              <a:noFill/>
              <a:miter lim="800000"/>
              <a:headEnd/>
              <a:tailEnd/>
            </a:ln>
          </p:spPr>
          <p:txBody>
            <a:bodyPr lIns="94040" tIns="47020" rIns="94040" bIns="47020">
              <a:spAutoFit/>
            </a:bodyPr>
            <a:lstStyle/>
            <a:p>
              <a:pPr defTabSz="305951">
                <a:spcBef>
                  <a:spcPct val="50000"/>
                </a:spcBef>
              </a:pPr>
              <a:r>
                <a:rPr lang="en-US" sz="4500" b="1" dirty="0">
                  <a:solidFill>
                    <a:schemeClr val="accent1"/>
                  </a:solidFill>
                  <a:latin typeface="Calibri" pitchFamily="34" charset="0"/>
                </a:rPr>
                <a:t>l</a:t>
              </a:r>
            </a:p>
          </p:txBody>
        </p:sp>
        <p:sp>
          <p:nvSpPr>
            <p:cNvPr id="10" name="Text Box 26"/>
            <p:cNvSpPr txBox="1">
              <a:spLocks noChangeArrowheads="1"/>
            </p:cNvSpPr>
            <p:nvPr/>
          </p:nvSpPr>
          <p:spPr bwMode="auto">
            <a:xfrm>
              <a:off x="3327400" y="639764"/>
              <a:ext cx="477838" cy="839655"/>
            </a:xfrm>
            <a:prstGeom prst="rect">
              <a:avLst/>
            </a:prstGeom>
            <a:noFill/>
            <a:ln w="9525">
              <a:noFill/>
              <a:miter lim="800000"/>
              <a:headEnd/>
              <a:tailEnd/>
            </a:ln>
          </p:spPr>
          <p:txBody>
            <a:bodyPr lIns="94040" tIns="47020" rIns="94040" bIns="47020">
              <a:spAutoFit/>
            </a:bodyPr>
            <a:lstStyle/>
            <a:p>
              <a:pPr defTabSz="305951">
                <a:spcBef>
                  <a:spcPct val="50000"/>
                </a:spcBef>
              </a:pPr>
              <a:r>
                <a:rPr lang="en-US" sz="4500" b="1" dirty="0">
                  <a:solidFill>
                    <a:srgbClr val="66CCFF"/>
                  </a:solidFill>
                  <a:latin typeface="Calibri" pitchFamily="34" charset="0"/>
                </a:rPr>
                <a:t>c</a:t>
              </a:r>
            </a:p>
          </p:txBody>
        </p:sp>
        <p:sp>
          <p:nvSpPr>
            <p:cNvPr id="11" name="Text Box 27"/>
            <p:cNvSpPr txBox="1">
              <a:spLocks noChangeArrowheads="1"/>
            </p:cNvSpPr>
            <p:nvPr/>
          </p:nvSpPr>
          <p:spPr bwMode="auto">
            <a:xfrm>
              <a:off x="2060575" y="639764"/>
              <a:ext cx="476250" cy="839654"/>
            </a:xfrm>
            <a:prstGeom prst="rect">
              <a:avLst/>
            </a:prstGeom>
            <a:noFill/>
            <a:ln w="9525">
              <a:noFill/>
              <a:miter lim="800000"/>
              <a:headEnd/>
              <a:tailEnd/>
            </a:ln>
          </p:spPr>
          <p:txBody>
            <a:bodyPr lIns="94040" tIns="47020" rIns="94040" bIns="47020">
              <a:spAutoFit/>
            </a:bodyPr>
            <a:lstStyle/>
            <a:p>
              <a:pPr defTabSz="305951">
                <a:spcBef>
                  <a:spcPct val="50000"/>
                </a:spcBef>
              </a:pPr>
              <a:r>
                <a:rPr lang="en-US" sz="4500" b="1" dirty="0">
                  <a:solidFill>
                    <a:srgbClr val="000066"/>
                  </a:solidFill>
                  <a:latin typeface="Calibri" pitchFamily="34" charset="0"/>
                </a:rPr>
                <a:t>a</a:t>
              </a:r>
            </a:p>
          </p:txBody>
        </p:sp>
      </p:grpSp>
      <p:sp>
        <p:nvSpPr>
          <p:cNvPr id="22" name="TextBox 21"/>
          <p:cNvSpPr txBox="1"/>
          <p:nvPr/>
        </p:nvSpPr>
        <p:spPr>
          <a:xfrm>
            <a:off x="1295400" y="1722966"/>
            <a:ext cx="6477000" cy="337785"/>
          </a:xfrm>
          <a:prstGeom prst="rect">
            <a:avLst/>
          </a:prstGeom>
          <a:solidFill>
            <a:srgbClr val="FF0000"/>
          </a:solidFill>
        </p:spPr>
        <p:txBody>
          <a:bodyPr wrap="square" lIns="29718" tIns="14859" rIns="29718" bIns="14859" rtlCol="0">
            <a:spAutoFit/>
          </a:bodyPr>
          <a:lstStyle/>
          <a:p>
            <a:r>
              <a:rPr lang="en-US" b="1" dirty="0" smtClean="0">
                <a:solidFill>
                  <a:schemeClr val="bg1"/>
                </a:solidFill>
              </a:rPr>
              <a:t>North American Computational Linguistics Olympiad</a:t>
            </a:r>
            <a:endParaRPr lang="en-US" b="1" dirty="0">
              <a:solidFill>
                <a:schemeClr val="bg1"/>
              </a:solidFill>
            </a:endParaRPr>
          </a:p>
        </p:txBody>
      </p:sp>
      <p:sp>
        <p:nvSpPr>
          <p:cNvPr id="23" name="Rectangle 22"/>
          <p:cNvSpPr/>
          <p:nvPr/>
        </p:nvSpPr>
        <p:spPr>
          <a:xfrm>
            <a:off x="0" y="116417"/>
            <a:ext cx="4722813" cy="651933"/>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r>
              <a:rPr lang="en-US" b="1" dirty="0" smtClean="0">
                <a:solidFill>
                  <a:schemeClr val="tx1"/>
                </a:solidFill>
              </a:rPr>
              <a:t>Web: http://www.naclo.cs.cmu.edu</a:t>
            </a:r>
          </a:p>
          <a:p>
            <a:r>
              <a:rPr lang="en-US" b="1" dirty="0" smtClean="0">
                <a:solidFill>
                  <a:schemeClr val="tx1"/>
                </a:solidFill>
              </a:rPr>
              <a:t>Email</a:t>
            </a:r>
            <a:r>
              <a:rPr lang="en-US" b="1" smtClean="0">
                <a:solidFill>
                  <a:schemeClr val="tx1"/>
                </a:solidFill>
              </a:rPr>
              <a:t>: </a:t>
            </a:r>
            <a:r>
              <a:rPr lang="en-US" b="1" smtClean="0">
                <a:solidFill>
                  <a:schemeClr val="tx1"/>
                </a:solidFill>
              </a:rPr>
              <a:t>naclo13org@umich.edu</a:t>
            </a:r>
            <a:endParaRPr lang="en-US" b="1" dirty="0">
              <a:solidFill>
                <a:schemeClr val="tx1"/>
              </a:solidFill>
            </a:endParaRPr>
          </a:p>
        </p:txBody>
      </p:sp>
      <p:sp>
        <p:nvSpPr>
          <p:cNvPr id="24" name="TextBox 23"/>
          <p:cNvSpPr txBox="1"/>
          <p:nvPr/>
        </p:nvSpPr>
        <p:spPr>
          <a:xfrm>
            <a:off x="269875" y="2281767"/>
            <a:ext cx="2374900" cy="984116"/>
          </a:xfrm>
          <a:prstGeom prst="rect">
            <a:avLst/>
          </a:prstGeom>
          <a:noFill/>
          <a:ln w="76200">
            <a:noFill/>
          </a:ln>
        </p:spPr>
        <p:txBody>
          <a:bodyPr wrap="square" lIns="29718" tIns="14859" rIns="29718" bIns="14859" rtlCol="0">
            <a:spAutoFit/>
          </a:bodyPr>
          <a:lstStyle/>
          <a:p>
            <a:r>
              <a:rPr lang="en-US" sz="1400" b="1" dirty="0" smtClean="0"/>
              <a:t>What is NACLO? </a:t>
            </a:r>
          </a:p>
          <a:p>
            <a:r>
              <a:rPr lang="en-US" sz="1200" b="1" dirty="0" smtClean="0"/>
              <a:t>A contest in which high school students learn about linguistics and language technologies by solving puzzles</a:t>
            </a:r>
            <a:endParaRPr lang="en-US" sz="1200" b="1" dirty="0"/>
          </a:p>
        </p:txBody>
      </p:sp>
      <p:sp>
        <p:nvSpPr>
          <p:cNvPr id="83" name="Rectangle 82"/>
          <p:cNvSpPr/>
          <p:nvPr/>
        </p:nvSpPr>
        <p:spPr>
          <a:xfrm>
            <a:off x="4884738" y="3655484"/>
            <a:ext cx="2644775" cy="232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pic>
        <p:nvPicPr>
          <p:cNvPr id="1081" name="Picture 57"/>
          <p:cNvPicPr>
            <a:picLocks noChangeAspect="1" noChangeArrowheads="1"/>
          </p:cNvPicPr>
          <p:nvPr/>
        </p:nvPicPr>
        <p:blipFill>
          <a:blip r:embed="rId3" cstate="print"/>
          <a:srcRect/>
          <a:stretch>
            <a:fillRect/>
          </a:stretch>
        </p:blipFill>
        <p:spPr bwMode="auto">
          <a:xfrm>
            <a:off x="2509838" y="2374900"/>
            <a:ext cx="1382121" cy="791633"/>
          </a:xfrm>
          <a:prstGeom prst="rect">
            <a:avLst/>
          </a:prstGeom>
          <a:noFill/>
          <a:ln w="9525">
            <a:noFill/>
            <a:miter lim="800000"/>
            <a:headEnd/>
            <a:tailEnd/>
          </a:ln>
        </p:spPr>
      </p:pic>
      <p:sp>
        <p:nvSpPr>
          <p:cNvPr id="85" name="Rectangle 84"/>
          <p:cNvSpPr/>
          <p:nvPr/>
        </p:nvSpPr>
        <p:spPr>
          <a:xfrm>
            <a:off x="2509837" y="2328334"/>
            <a:ext cx="998538" cy="232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sp>
        <p:nvSpPr>
          <p:cNvPr id="86" name="Rectangle 85"/>
          <p:cNvSpPr/>
          <p:nvPr/>
        </p:nvSpPr>
        <p:spPr>
          <a:xfrm>
            <a:off x="3589338" y="3795183"/>
            <a:ext cx="3076575" cy="256117"/>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sp>
        <p:nvSpPr>
          <p:cNvPr id="87" name="Rectangle 86"/>
          <p:cNvSpPr/>
          <p:nvPr/>
        </p:nvSpPr>
        <p:spPr>
          <a:xfrm>
            <a:off x="4102100" y="2235200"/>
            <a:ext cx="2617788" cy="23283"/>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sp>
        <p:nvSpPr>
          <p:cNvPr id="88" name="Rectangle 87"/>
          <p:cNvSpPr/>
          <p:nvPr/>
        </p:nvSpPr>
        <p:spPr>
          <a:xfrm>
            <a:off x="4614862" y="9592733"/>
            <a:ext cx="3157538" cy="465667"/>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r>
              <a:rPr lang="en-US" sz="2100" b="1" dirty="0" smtClean="0">
                <a:solidFill>
                  <a:schemeClr val="tx1"/>
                </a:solidFill>
              </a:rPr>
              <a:t>http://www.ioling.org</a:t>
            </a:r>
            <a:endParaRPr lang="en-US" sz="2100" b="1" dirty="0">
              <a:solidFill>
                <a:schemeClr val="tx1"/>
              </a:solidFill>
            </a:endParaRPr>
          </a:p>
        </p:txBody>
      </p:sp>
      <p:sp>
        <p:nvSpPr>
          <p:cNvPr id="90" name="Rectangle 89"/>
          <p:cNvSpPr/>
          <p:nvPr/>
        </p:nvSpPr>
        <p:spPr>
          <a:xfrm>
            <a:off x="2887662" y="3189817"/>
            <a:ext cx="998538" cy="23283"/>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sp>
        <p:nvSpPr>
          <p:cNvPr id="91" name="Rectangle 90"/>
          <p:cNvSpPr/>
          <p:nvPr/>
        </p:nvSpPr>
        <p:spPr>
          <a:xfrm>
            <a:off x="4776787" y="4936067"/>
            <a:ext cx="2995613" cy="302683"/>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r>
              <a:rPr lang="en-US" sz="1400" b="1" dirty="0" smtClean="0">
                <a:solidFill>
                  <a:schemeClr val="tx1"/>
                </a:solidFill>
              </a:rPr>
              <a:t>What is computational linguistics?</a:t>
            </a:r>
            <a:endParaRPr lang="en-US" sz="1400" b="1" dirty="0">
              <a:solidFill>
                <a:schemeClr val="tx1"/>
              </a:solidFill>
            </a:endParaRPr>
          </a:p>
        </p:txBody>
      </p:sp>
      <p:sp>
        <p:nvSpPr>
          <p:cNvPr id="94" name="Rectangle 93"/>
          <p:cNvSpPr/>
          <p:nvPr/>
        </p:nvSpPr>
        <p:spPr>
          <a:xfrm>
            <a:off x="296863" y="3632200"/>
            <a:ext cx="1241425" cy="232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pic>
        <p:nvPicPr>
          <p:cNvPr id="1082" name="Picture 58"/>
          <p:cNvPicPr>
            <a:picLocks noChangeAspect="1" noChangeArrowheads="1"/>
          </p:cNvPicPr>
          <p:nvPr/>
        </p:nvPicPr>
        <p:blipFill>
          <a:blip r:embed="rId4" cstate="print"/>
          <a:srcRect/>
          <a:stretch>
            <a:fillRect/>
          </a:stretch>
        </p:blipFill>
        <p:spPr bwMode="auto">
          <a:xfrm>
            <a:off x="4129087" y="2266805"/>
            <a:ext cx="3413919" cy="1388678"/>
          </a:xfrm>
          <a:prstGeom prst="rect">
            <a:avLst/>
          </a:prstGeom>
          <a:noFill/>
          <a:ln w="9525">
            <a:noFill/>
            <a:miter lim="800000"/>
            <a:headEnd/>
            <a:tailEnd/>
          </a:ln>
        </p:spPr>
      </p:pic>
      <p:pic>
        <p:nvPicPr>
          <p:cNvPr id="96" name="Picture 2"/>
          <p:cNvPicPr>
            <a:picLocks noChangeAspect="1" noChangeArrowheads="1"/>
          </p:cNvPicPr>
          <p:nvPr/>
        </p:nvPicPr>
        <p:blipFill>
          <a:blip r:embed="rId5" cstate="print"/>
          <a:srcRect/>
          <a:stretch>
            <a:fillRect/>
          </a:stretch>
        </p:blipFill>
        <p:spPr bwMode="auto">
          <a:xfrm>
            <a:off x="188913" y="3539066"/>
            <a:ext cx="3134486" cy="919692"/>
          </a:xfrm>
          <a:prstGeom prst="rect">
            <a:avLst/>
          </a:prstGeom>
          <a:noFill/>
          <a:ln w="9525">
            <a:noFill/>
            <a:miter lim="800000"/>
            <a:headEnd/>
            <a:tailEnd/>
          </a:ln>
        </p:spPr>
      </p:pic>
      <p:sp>
        <p:nvSpPr>
          <p:cNvPr id="97" name="Rectangle 96"/>
          <p:cNvSpPr/>
          <p:nvPr/>
        </p:nvSpPr>
        <p:spPr>
          <a:xfrm>
            <a:off x="1241425" y="3282950"/>
            <a:ext cx="998538" cy="232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sp>
        <p:nvSpPr>
          <p:cNvPr id="98" name="Rectangle 97"/>
          <p:cNvSpPr/>
          <p:nvPr/>
        </p:nvSpPr>
        <p:spPr>
          <a:xfrm flipV="1">
            <a:off x="296863" y="3725333"/>
            <a:ext cx="1025525" cy="139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sp>
        <p:nvSpPr>
          <p:cNvPr id="99" name="Rectangle 98"/>
          <p:cNvSpPr/>
          <p:nvPr/>
        </p:nvSpPr>
        <p:spPr>
          <a:xfrm>
            <a:off x="1052512" y="4284133"/>
            <a:ext cx="944563" cy="13970"/>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sp>
        <p:nvSpPr>
          <p:cNvPr id="100" name="TextBox 99"/>
          <p:cNvSpPr txBox="1"/>
          <p:nvPr/>
        </p:nvSpPr>
        <p:spPr>
          <a:xfrm>
            <a:off x="3589337" y="3795183"/>
            <a:ext cx="3967163" cy="1014893"/>
          </a:xfrm>
          <a:prstGeom prst="rect">
            <a:avLst/>
          </a:prstGeom>
          <a:noFill/>
        </p:spPr>
        <p:txBody>
          <a:bodyPr wrap="square" lIns="29718" tIns="14859" rIns="29718" bIns="14859" rtlCol="0">
            <a:spAutoFit/>
          </a:bodyPr>
          <a:lstStyle/>
          <a:p>
            <a:r>
              <a:rPr lang="en-US" sz="1600" b="1" dirty="0" smtClean="0"/>
              <a:t>How do students benefit?</a:t>
            </a:r>
          </a:p>
          <a:p>
            <a:r>
              <a:rPr lang="en-US" sz="1200" b="1" dirty="0" smtClean="0"/>
              <a:t>NACLO helps students identify potential careers related to languages and language technologies and helps them learn about subjects they may want to study in college.  They also exercise problem solving skills and have fun.</a:t>
            </a:r>
            <a:endParaRPr lang="en-US" sz="1200" b="1" dirty="0"/>
          </a:p>
        </p:txBody>
      </p:sp>
      <p:sp>
        <p:nvSpPr>
          <p:cNvPr id="101" name="Rectangle 100"/>
          <p:cNvSpPr/>
          <p:nvPr/>
        </p:nvSpPr>
        <p:spPr>
          <a:xfrm flipV="1">
            <a:off x="7313612" y="4610100"/>
            <a:ext cx="458788" cy="465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pic>
        <p:nvPicPr>
          <p:cNvPr id="102" name="Picture 4" descr="iol_banner.jpg"/>
          <p:cNvPicPr>
            <a:picLocks noChangeAspect="1"/>
          </p:cNvPicPr>
          <p:nvPr/>
        </p:nvPicPr>
        <p:blipFill>
          <a:blip r:embed="rId6" cstate="print"/>
          <a:srcRect/>
          <a:stretch>
            <a:fillRect/>
          </a:stretch>
        </p:blipFill>
        <p:spPr bwMode="auto">
          <a:xfrm>
            <a:off x="3751262" y="8661400"/>
            <a:ext cx="3512311" cy="916282"/>
          </a:xfrm>
          <a:prstGeom prst="rect">
            <a:avLst/>
          </a:prstGeom>
          <a:noFill/>
          <a:ln w="9525">
            <a:noFill/>
            <a:miter lim="800000"/>
            <a:headEnd/>
            <a:tailEnd/>
          </a:ln>
        </p:spPr>
      </p:pic>
      <p:sp>
        <p:nvSpPr>
          <p:cNvPr id="103" name="Rectangle 102"/>
          <p:cNvSpPr/>
          <p:nvPr/>
        </p:nvSpPr>
        <p:spPr>
          <a:xfrm>
            <a:off x="161925" y="6170083"/>
            <a:ext cx="1214438" cy="256117"/>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r>
              <a:rPr lang="en-US" sz="1400" b="1" dirty="0" smtClean="0">
                <a:solidFill>
                  <a:schemeClr val="tx1"/>
                </a:solidFill>
              </a:rPr>
              <a:t>Timeline</a:t>
            </a:r>
            <a:endParaRPr lang="en-US" sz="1400" b="1" dirty="0">
              <a:solidFill>
                <a:schemeClr val="tx1"/>
              </a:solidFill>
            </a:endParaRPr>
          </a:p>
        </p:txBody>
      </p:sp>
      <p:sp>
        <p:nvSpPr>
          <p:cNvPr id="104" name="Rectangle 103"/>
          <p:cNvSpPr/>
          <p:nvPr/>
        </p:nvSpPr>
        <p:spPr>
          <a:xfrm>
            <a:off x="134937" y="8684683"/>
            <a:ext cx="2833688" cy="279400"/>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r>
              <a:rPr lang="en-US" sz="1400" b="1" dirty="0" smtClean="0">
                <a:solidFill>
                  <a:schemeClr val="tx1"/>
                </a:solidFill>
              </a:rPr>
              <a:t>Who sponsors NACLO?</a:t>
            </a:r>
            <a:endParaRPr lang="en-US" sz="1400" b="1" dirty="0">
              <a:solidFill>
                <a:schemeClr val="tx1"/>
              </a:solidFill>
            </a:endParaRPr>
          </a:p>
        </p:txBody>
      </p:sp>
      <p:sp>
        <p:nvSpPr>
          <p:cNvPr id="106" name="Rectangle 105"/>
          <p:cNvSpPr/>
          <p:nvPr/>
        </p:nvSpPr>
        <p:spPr>
          <a:xfrm>
            <a:off x="3535362" y="6589183"/>
            <a:ext cx="917575" cy="69850"/>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sp>
        <p:nvSpPr>
          <p:cNvPr id="107" name="Rectangle 106"/>
          <p:cNvSpPr/>
          <p:nvPr/>
        </p:nvSpPr>
        <p:spPr>
          <a:xfrm>
            <a:off x="323850" y="7124700"/>
            <a:ext cx="1106488" cy="23283"/>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sp>
        <p:nvSpPr>
          <p:cNvPr id="108" name="Rectangle 107"/>
          <p:cNvSpPr/>
          <p:nvPr/>
        </p:nvSpPr>
        <p:spPr>
          <a:xfrm flipV="1">
            <a:off x="1349375" y="8544984"/>
            <a:ext cx="1349375" cy="232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sp>
        <p:nvSpPr>
          <p:cNvPr id="110" name="Rectangle 109"/>
          <p:cNvSpPr/>
          <p:nvPr/>
        </p:nvSpPr>
        <p:spPr>
          <a:xfrm>
            <a:off x="3346450" y="5867400"/>
            <a:ext cx="1133475" cy="139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sp>
        <p:nvSpPr>
          <p:cNvPr id="111" name="Rectangle 110"/>
          <p:cNvSpPr/>
          <p:nvPr/>
        </p:nvSpPr>
        <p:spPr>
          <a:xfrm>
            <a:off x="1052512" y="5867400"/>
            <a:ext cx="1889125" cy="465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pic>
        <p:nvPicPr>
          <p:cNvPr id="114" name="Picture 113" descr="Team-USA-2010"/>
          <p:cNvPicPr>
            <a:picLocks noChangeAspect="1"/>
          </p:cNvPicPr>
          <p:nvPr/>
        </p:nvPicPr>
        <p:blipFill>
          <a:blip r:embed="rId7" cstate="print"/>
          <a:stretch>
            <a:fillRect/>
          </a:stretch>
        </p:blipFill>
        <p:spPr>
          <a:xfrm>
            <a:off x="3292475" y="4982633"/>
            <a:ext cx="1317101" cy="680391"/>
          </a:xfrm>
          <a:prstGeom prst="rect">
            <a:avLst/>
          </a:prstGeom>
        </p:spPr>
      </p:pic>
      <p:sp>
        <p:nvSpPr>
          <p:cNvPr id="115" name="Rectangle 114"/>
          <p:cNvSpPr/>
          <p:nvPr/>
        </p:nvSpPr>
        <p:spPr>
          <a:xfrm>
            <a:off x="3292475" y="4912784"/>
            <a:ext cx="998538" cy="232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sp>
        <p:nvSpPr>
          <p:cNvPr id="116" name="Rectangle 115"/>
          <p:cNvSpPr/>
          <p:nvPr/>
        </p:nvSpPr>
        <p:spPr>
          <a:xfrm>
            <a:off x="3616325" y="5681134"/>
            <a:ext cx="998538" cy="23283"/>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pic>
        <p:nvPicPr>
          <p:cNvPr id="119" name="Picture 6" descr="Photo of the U.S. team that competed in 2009 International Linguistics Olympiad, Wroclaw, Poland."/>
          <p:cNvPicPr>
            <a:picLocks noChangeAspect="1" noChangeArrowheads="1"/>
          </p:cNvPicPr>
          <p:nvPr/>
        </p:nvPicPr>
        <p:blipFill>
          <a:blip r:embed="rId8" cstate="print"/>
          <a:srcRect/>
          <a:stretch>
            <a:fillRect/>
          </a:stretch>
        </p:blipFill>
        <p:spPr bwMode="auto">
          <a:xfrm>
            <a:off x="3265488" y="5890683"/>
            <a:ext cx="1283031" cy="696075"/>
          </a:xfrm>
          <a:prstGeom prst="rect">
            <a:avLst/>
          </a:prstGeom>
          <a:noFill/>
          <a:ln w="9525">
            <a:noFill/>
            <a:miter lim="800000"/>
            <a:headEnd/>
            <a:tailEnd/>
          </a:ln>
        </p:spPr>
      </p:pic>
      <p:pic>
        <p:nvPicPr>
          <p:cNvPr id="120" name="Picture 119" descr="nsf_logo.gif"/>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9569450"/>
            <a:ext cx="1943100" cy="323942"/>
          </a:xfrm>
          <a:prstGeom prst="rect">
            <a:avLst/>
          </a:prstGeom>
        </p:spPr>
      </p:pic>
      <p:pic>
        <p:nvPicPr>
          <p:cNvPr id="122" name="Picture 121" descr="lsa_logo.gif"/>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7325" y="9243483"/>
            <a:ext cx="350838" cy="307963"/>
          </a:xfrm>
          <a:prstGeom prst="rect">
            <a:avLst/>
          </a:prstGeom>
        </p:spPr>
      </p:pic>
      <p:pic>
        <p:nvPicPr>
          <p:cNvPr id="124" name="Picture 123" descr="pittseal.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16112" y="9057217"/>
            <a:ext cx="350838" cy="302683"/>
          </a:xfrm>
          <a:prstGeom prst="rect">
            <a:avLst/>
          </a:prstGeom>
        </p:spPr>
      </p:pic>
      <p:pic>
        <p:nvPicPr>
          <p:cNvPr id="126" name="Picture 125" descr="yahoo_logo.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24062" y="9476317"/>
            <a:ext cx="782638" cy="176842"/>
          </a:xfrm>
          <a:prstGeom prst="rect">
            <a:avLst/>
          </a:prstGeom>
        </p:spPr>
      </p:pic>
      <p:pic>
        <p:nvPicPr>
          <p:cNvPr id="127" name="Picture 2"/>
          <p:cNvPicPr>
            <a:picLocks noChangeAspect="1" noChangeArrowheads="1"/>
          </p:cNvPicPr>
          <p:nvPr/>
        </p:nvPicPr>
        <p:blipFill>
          <a:blip r:embed="rId13" cstate="print"/>
          <a:srcRect/>
          <a:stretch>
            <a:fillRect/>
          </a:stretch>
        </p:blipFill>
        <p:spPr bwMode="auto">
          <a:xfrm>
            <a:off x="485775" y="7147983"/>
            <a:ext cx="2006117" cy="1397000"/>
          </a:xfrm>
          <a:prstGeom prst="rect">
            <a:avLst/>
          </a:prstGeom>
          <a:noFill/>
          <a:ln w="9525">
            <a:noFill/>
            <a:miter lim="800000"/>
            <a:headEnd/>
            <a:tailEnd/>
          </a:ln>
        </p:spPr>
      </p:pic>
      <p:sp>
        <p:nvSpPr>
          <p:cNvPr id="65" name="Rectangle 64"/>
          <p:cNvSpPr/>
          <p:nvPr/>
        </p:nvSpPr>
        <p:spPr>
          <a:xfrm>
            <a:off x="161925" y="4540250"/>
            <a:ext cx="1889125" cy="209550"/>
          </a:xfrm>
          <a:prstGeom prst="rect">
            <a:avLst/>
          </a:prstGeom>
          <a:solidFill>
            <a:srgbClr val="FFEA21"/>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r>
              <a:rPr lang="en-US" sz="1400" b="1" dirty="0" smtClean="0">
                <a:solidFill>
                  <a:schemeClr val="tx1"/>
                </a:solidFill>
              </a:rPr>
              <a:t>What is linguistics?</a:t>
            </a:r>
            <a:endParaRPr lang="en-US" sz="1400" b="1" dirty="0">
              <a:solidFill>
                <a:schemeClr val="tx1"/>
              </a:solidFill>
            </a:endParaRPr>
          </a:p>
        </p:txBody>
      </p:sp>
      <p:sp>
        <p:nvSpPr>
          <p:cNvPr id="66" name="TextBox 65"/>
          <p:cNvSpPr txBox="1"/>
          <p:nvPr/>
        </p:nvSpPr>
        <p:spPr>
          <a:xfrm>
            <a:off x="161925" y="4749800"/>
            <a:ext cx="3022600" cy="1153393"/>
          </a:xfrm>
          <a:prstGeom prst="rect">
            <a:avLst/>
          </a:prstGeom>
          <a:noFill/>
        </p:spPr>
        <p:txBody>
          <a:bodyPr wrap="square" lIns="29718" tIns="14859" rIns="29718" bIns="14859" rtlCol="0">
            <a:spAutoFit/>
          </a:bodyPr>
          <a:lstStyle/>
          <a:p>
            <a:r>
              <a:rPr lang="en-US" sz="1200" b="1" dirty="0" smtClean="0"/>
              <a:t>Linguists study human language in general – what kinds of sounds do they have?  What kinds of syllables?  What kinds of grammar?  How do children learn languages?  Why is it so much harder for adults to learn languages?  Why are there dialects?    </a:t>
            </a:r>
            <a:r>
              <a:rPr lang="en-US" sz="1300" b="1" dirty="0" smtClean="0"/>
              <a:t> </a:t>
            </a:r>
          </a:p>
        </p:txBody>
      </p:sp>
      <p:sp>
        <p:nvSpPr>
          <p:cNvPr id="67" name="TextBox 66"/>
          <p:cNvSpPr txBox="1"/>
          <p:nvPr/>
        </p:nvSpPr>
        <p:spPr>
          <a:xfrm>
            <a:off x="4830762" y="5238750"/>
            <a:ext cx="2833688" cy="1322670"/>
          </a:xfrm>
          <a:prstGeom prst="rect">
            <a:avLst/>
          </a:prstGeom>
          <a:noFill/>
        </p:spPr>
        <p:txBody>
          <a:bodyPr wrap="square" lIns="29718" tIns="14859" rIns="29718" bIns="14859" rtlCol="0">
            <a:spAutoFit/>
          </a:bodyPr>
          <a:lstStyle/>
          <a:p>
            <a:r>
              <a:rPr lang="en-US" sz="1200" b="1" dirty="0" smtClean="0"/>
              <a:t>Computational linguistics is the science behind language technologies.   You use language technologies when you speak to an automated telephone system, or to your  car or phone;  when you ask a computer to translate something for you;  and every time you do a search in a Web browser. </a:t>
            </a:r>
            <a:endParaRPr lang="en-US" sz="1200" b="1" dirty="0"/>
          </a:p>
        </p:txBody>
      </p:sp>
      <p:sp>
        <p:nvSpPr>
          <p:cNvPr id="68" name="TextBox 67"/>
          <p:cNvSpPr txBox="1"/>
          <p:nvPr/>
        </p:nvSpPr>
        <p:spPr>
          <a:xfrm>
            <a:off x="6180138" y="9406467"/>
            <a:ext cx="863600" cy="153119"/>
          </a:xfrm>
          <a:prstGeom prst="rect">
            <a:avLst/>
          </a:prstGeom>
          <a:noFill/>
        </p:spPr>
        <p:txBody>
          <a:bodyPr wrap="square" lIns="29718" tIns="14859" rIns="29718" bIns="14859" rtlCol="0">
            <a:spAutoFit/>
          </a:bodyPr>
          <a:lstStyle/>
          <a:p>
            <a:r>
              <a:rPr lang="en-US" sz="400" dirty="0" err="1" smtClean="0"/>
              <a:t>Wugs</a:t>
            </a:r>
            <a:r>
              <a:rPr lang="en-US" sz="400" dirty="0" smtClean="0"/>
              <a:t> used with permission.   </a:t>
            </a:r>
          </a:p>
          <a:p>
            <a:r>
              <a:rPr lang="en-US" sz="400" dirty="0" smtClean="0"/>
              <a:t>© Jean </a:t>
            </a:r>
            <a:r>
              <a:rPr lang="en-US" sz="400" dirty="0" err="1" smtClean="0"/>
              <a:t>Berko</a:t>
            </a:r>
            <a:r>
              <a:rPr lang="en-US" sz="400" dirty="0" smtClean="0"/>
              <a:t> Gleason</a:t>
            </a:r>
            <a:endParaRPr lang="en-US" sz="400" dirty="0"/>
          </a:p>
        </p:txBody>
      </p:sp>
      <p:sp>
        <p:nvSpPr>
          <p:cNvPr id="69" name="Rectangle 68"/>
          <p:cNvSpPr/>
          <p:nvPr/>
        </p:nvSpPr>
        <p:spPr>
          <a:xfrm>
            <a:off x="161925" y="6472767"/>
            <a:ext cx="2941638" cy="3492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r>
              <a:rPr lang="en-US" sz="1300" b="1" dirty="0" smtClean="0">
                <a:solidFill>
                  <a:schemeClr val="tx1"/>
                </a:solidFill>
              </a:rPr>
              <a:t>Registration is now open: </a:t>
            </a:r>
          </a:p>
          <a:p>
            <a:r>
              <a:rPr lang="en-US" sz="1300" b="1" dirty="0" smtClean="0">
                <a:solidFill>
                  <a:schemeClr val="tx1"/>
                </a:solidFill>
              </a:rPr>
              <a:t>http://www.naclo.cs.cmu.edu</a:t>
            </a:r>
            <a:endParaRPr lang="en-US" sz="1300" b="1" dirty="0">
              <a:solidFill>
                <a:schemeClr val="tx1"/>
              </a:solidFill>
            </a:endParaRPr>
          </a:p>
        </p:txBody>
      </p:sp>
      <p:sp>
        <p:nvSpPr>
          <p:cNvPr id="70" name="Rectangle 69"/>
          <p:cNvSpPr/>
          <p:nvPr/>
        </p:nvSpPr>
        <p:spPr>
          <a:xfrm>
            <a:off x="2887662" y="6961717"/>
            <a:ext cx="4722813" cy="25611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r>
              <a:rPr lang="en-US" sz="1300" b="1" dirty="0" smtClean="0">
                <a:solidFill>
                  <a:schemeClr val="tx1"/>
                </a:solidFill>
              </a:rPr>
              <a:t>Open Round:  </a:t>
            </a:r>
            <a:r>
              <a:rPr lang="en-US" sz="1300" b="1" dirty="0" smtClean="0">
                <a:solidFill>
                  <a:schemeClr val="tx1"/>
                </a:solidFill>
              </a:rPr>
              <a:t>January 31, 2013</a:t>
            </a:r>
            <a:endParaRPr lang="en-US" sz="1300" b="1" dirty="0">
              <a:solidFill>
                <a:schemeClr val="tx1"/>
              </a:solidFill>
            </a:endParaRPr>
          </a:p>
        </p:txBody>
      </p:sp>
      <p:sp>
        <p:nvSpPr>
          <p:cNvPr id="71" name="TextBox 70"/>
          <p:cNvSpPr txBox="1"/>
          <p:nvPr/>
        </p:nvSpPr>
        <p:spPr>
          <a:xfrm>
            <a:off x="161925" y="6822016"/>
            <a:ext cx="2671763" cy="245452"/>
          </a:xfrm>
          <a:prstGeom prst="rect">
            <a:avLst/>
          </a:prstGeom>
          <a:noFill/>
        </p:spPr>
        <p:txBody>
          <a:bodyPr wrap="square" lIns="29718" tIns="14859" rIns="29718" bIns="14859" rtlCol="0">
            <a:spAutoFit/>
          </a:bodyPr>
          <a:lstStyle/>
          <a:p>
            <a:r>
              <a:rPr lang="en-US" sz="700" dirty="0" smtClean="0"/>
              <a:t>NACLO is free and open to all students under 20 years old who do not yet have a high school diploma.    </a:t>
            </a:r>
            <a:endParaRPr lang="en-US" sz="700" dirty="0"/>
          </a:p>
        </p:txBody>
      </p:sp>
      <p:sp>
        <p:nvSpPr>
          <p:cNvPr id="72" name="TextBox 71"/>
          <p:cNvSpPr txBox="1"/>
          <p:nvPr/>
        </p:nvSpPr>
        <p:spPr>
          <a:xfrm>
            <a:off x="2941637" y="7217833"/>
            <a:ext cx="4668838" cy="245452"/>
          </a:xfrm>
          <a:prstGeom prst="rect">
            <a:avLst/>
          </a:prstGeom>
          <a:noFill/>
        </p:spPr>
        <p:txBody>
          <a:bodyPr wrap="square" lIns="29718" tIns="14859" rIns="29718" bIns="14859" rtlCol="0">
            <a:spAutoFit/>
          </a:bodyPr>
          <a:lstStyle/>
          <a:p>
            <a:r>
              <a:rPr lang="en-US" sz="700" dirty="0" smtClean="0"/>
              <a:t>About 1500 students will compete in the US and Canada.   </a:t>
            </a:r>
          </a:p>
          <a:p>
            <a:r>
              <a:rPr lang="en-US" sz="700" dirty="0" smtClean="0"/>
              <a:t>In the Pittsburgh area, you can compete at your school or at Carnegie Mellon University.  </a:t>
            </a:r>
            <a:endParaRPr lang="en-US" sz="700" dirty="0"/>
          </a:p>
        </p:txBody>
      </p:sp>
      <p:sp>
        <p:nvSpPr>
          <p:cNvPr id="74" name="Rectangle 73"/>
          <p:cNvSpPr/>
          <p:nvPr/>
        </p:nvSpPr>
        <p:spPr>
          <a:xfrm>
            <a:off x="2887662" y="7427383"/>
            <a:ext cx="4722813" cy="25611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r>
              <a:rPr lang="en-US" sz="1300" b="1" dirty="0" smtClean="0">
                <a:solidFill>
                  <a:schemeClr val="tx1"/>
                </a:solidFill>
              </a:rPr>
              <a:t>Invitational Round:  </a:t>
            </a:r>
            <a:r>
              <a:rPr lang="en-US" sz="1300" b="1" dirty="0" smtClean="0">
                <a:solidFill>
                  <a:schemeClr val="tx1"/>
                </a:solidFill>
              </a:rPr>
              <a:t>March, 2013</a:t>
            </a:r>
            <a:endParaRPr lang="en-US" sz="1300" b="1" dirty="0">
              <a:solidFill>
                <a:schemeClr val="tx1"/>
              </a:solidFill>
            </a:endParaRPr>
          </a:p>
        </p:txBody>
      </p:sp>
      <p:sp>
        <p:nvSpPr>
          <p:cNvPr id="75" name="Rectangle 74"/>
          <p:cNvSpPr/>
          <p:nvPr/>
        </p:nvSpPr>
        <p:spPr>
          <a:xfrm>
            <a:off x="2887662" y="7846483"/>
            <a:ext cx="4722813" cy="25611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r>
              <a:rPr lang="en-US" sz="1300" b="1" dirty="0" smtClean="0">
                <a:solidFill>
                  <a:schemeClr val="tx1"/>
                </a:solidFill>
              </a:rPr>
              <a:t>Training:  April </a:t>
            </a:r>
            <a:r>
              <a:rPr lang="en-US" sz="1300" b="1" dirty="0" smtClean="0">
                <a:solidFill>
                  <a:schemeClr val="tx1"/>
                </a:solidFill>
              </a:rPr>
              <a:t>– June, 2013 </a:t>
            </a:r>
            <a:endParaRPr lang="en-US" sz="1300" b="1" dirty="0">
              <a:solidFill>
                <a:schemeClr val="tx1"/>
              </a:solidFill>
            </a:endParaRPr>
          </a:p>
        </p:txBody>
      </p:sp>
      <p:sp>
        <p:nvSpPr>
          <p:cNvPr id="76" name="TextBox 75"/>
          <p:cNvSpPr txBox="1"/>
          <p:nvPr/>
        </p:nvSpPr>
        <p:spPr>
          <a:xfrm>
            <a:off x="2887662" y="7683500"/>
            <a:ext cx="4668838" cy="137730"/>
          </a:xfrm>
          <a:prstGeom prst="rect">
            <a:avLst/>
          </a:prstGeom>
          <a:noFill/>
        </p:spPr>
        <p:txBody>
          <a:bodyPr wrap="square" lIns="29718" tIns="14859" rIns="29718" bIns="14859" rtlCol="0">
            <a:spAutoFit/>
          </a:bodyPr>
          <a:lstStyle/>
          <a:p>
            <a:r>
              <a:rPr lang="en-US" sz="700" dirty="0" smtClean="0"/>
              <a:t>100 students will be selected to compete. </a:t>
            </a:r>
          </a:p>
        </p:txBody>
      </p:sp>
      <p:sp>
        <p:nvSpPr>
          <p:cNvPr id="77" name="TextBox 76"/>
          <p:cNvSpPr txBox="1"/>
          <p:nvPr/>
        </p:nvSpPr>
        <p:spPr>
          <a:xfrm>
            <a:off x="2887662" y="8102600"/>
            <a:ext cx="4668838" cy="137730"/>
          </a:xfrm>
          <a:prstGeom prst="rect">
            <a:avLst/>
          </a:prstGeom>
          <a:noFill/>
        </p:spPr>
        <p:txBody>
          <a:bodyPr wrap="square" lIns="29718" tIns="14859" rIns="29718" bIns="14859" rtlCol="0">
            <a:spAutoFit/>
          </a:bodyPr>
          <a:lstStyle/>
          <a:p>
            <a:r>
              <a:rPr lang="en-US" sz="700" dirty="0" smtClean="0"/>
              <a:t>20 students will be selected for Skype-based training sessions. </a:t>
            </a:r>
            <a:endParaRPr lang="en-US" sz="700" dirty="0"/>
          </a:p>
        </p:txBody>
      </p:sp>
      <p:sp>
        <p:nvSpPr>
          <p:cNvPr id="78" name="Rectangle 77"/>
          <p:cNvSpPr/>
          <p:nvPr/>
        </p:nvSpPr>
        <p:spPr>
          <a:xfrm>
            <a:off x="2887662" y="8242300"/>
            <a:ext cx="4722813" cy="25611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r>
              <a:rPr lang="en-US" sz="1300" b="1" dirty="0" smtClean="0">
                <a:solidFill>
                  <a:schemeClr val="tx1"/>
                </a:solidFill>
              </a:rPr>
              <a:t>International Linguistics Olympiad:  </a:t>
            </a:r>
            <a:r>
              <a:rPr lang="en-US" sz="1300" b="1" dirty="0" smtClean="0">
                <a:solidFill>
                  <a:schemeClr val="tx1"/>
                </a:solidFill>
              </a:rPr>
              <a:t>July, 2013, Manchester, UK</a:t>
            </a:r>
            <a:endParaRPr lang="en-US" sz="1300" b="1" dirty="0">
              <a:solidFill>
                <a:schemeClr val="tx1"/>
              </a:solidFill>
            </a:endParaRPr>
          </a:p>
        </p:txBody>
      </p:sp>
      <p:sp>
        <p:nvSpPr>
          <p:cNvPr id="79" name="TextBox 78"/>
          <p:cNvSpPr txBox="1"/>
          <p:nvPr/>
        </p:nvSpPr>
        <p:spPr>
          <a:xfrm>
            <a:off x="2914650" y="8475133"/>
            <a:ext cx="4668838" cy="137730"/>
          </a:xfrm>
          <a:prstGeom prst="rect">
            <a:avLst/>
          </a:prstGeom>
          <a:noFill/>
        </p:spPr>
        <p:txBody>
          <a:bodyPr wrap="square" lIns="29718" tIns="14859" rIns="29718" bIns="14859" rtlCol="0">
            <a:spAutoFit/>
          </a:bodyPr>
          <a:lstStyle/>
          <a:p>
            <a:r>
              <a:rPr lang="en-US" sz="700" dirty="0" smtClean="0"/>
              <a:t>8 students will represent the US.   </a:t>
            </a:r>
            <a:endParaRPr lang="en-US" sz="700" dirty="0"/>
          </a:p>
        </p:txBody>
      </p:sp>
      <p:sp>
        <p:nvSpPr>
          <p:cNvPr id="80" name="Rectangle 79"/>
          <p:cNvSpPr/>
          <p:nvPr/>
        </p:nvSpPr>
        <p:spPr>
          <a:xfrm flipV="1">
            <a:off x="5802312" y="6635750"/>
            <a:ext cx="1970088" cy="232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9718" tIns="14859" rIns="29718" bIns="14859" rtlCol="0" anchor="ctr"/>
          <a:lstStyle/>
          <a:p>
            <a:pPr algn="ctr"/>
            <a:endParaRPr lang="en-US"/>
          </a:p>
        </p:txBody>
      </p:sp>
      <p:pic>
        <p:nvPicPr>
          <p:cNvPr id="1027" name="Picture 3"/>
          <p:cNvPicPr>
            <a:picLocks noChangeAspect="1" noChangeArrowheads="1"/>
          </p:cNvPicPr>
          <p:nvPr/>
        </p:nvPicPr>
        <p:blipFill>
          <a:blip r:embed="rId14" cstate="print"/>
          <a:srcRect/>
          <a:stretch>
            <a:fillRect/>
          </a:stretch>
        </p:blipFill>
        <p:spPr bwMode="auto">
          <a:xfrm>
            <a:off x="2374900" y="9057217"/>
            <a:ext cx="550995" cy="285221"/>
          </a:xfrm>
          <a:prstGeom prst="rect">
            <a:avLst/>
          </a:prstGeom>
          <a:noFill/>
          <a:ln w="9525">
            <a:noFill/>
            <a:miter lim="800000"/>
            <a:headEnd/>
            <a:tailEnd/>
          </a:ln>
        </p:spPr>
      </p:pic>
      <p:pic>
        <p:nvPicPr>
          <p:cNvPr id="1028" name="Picture 4"/>
          <p:cNvPicPr>
            <a:picLocks noChangeAspect="1" noChangeArrowheads="1"/>
          </p:cNvPicPr>
          <p:nvPr/>
        </p:nvPicPr>
        <p:blipFill>
          <a:blip r:embed="rId15" cstate="print"/>
          <a:srcRect/>
          <a:stretch>
            <a:fillRect/>
          </a:stretch>
        </p:blipFill>
        <p:spPr bwMode="auto">
          <a:xfrm>
            <a:off x="0" y="9033933"/>
            <a:ext cx="850106" cy="209550"/>
          </a:xfrm>
          <a:prstGeom prst="rect">
            <a:avLst/>
          </a:prstGeom>
          <a:noFill/>
          <a:ln w="9525">
            <a:noFill/>
            <a:miter lim="800000"/>
            <a:headEnd/>
            <a:tailEnd/>
          </a:ln>
        </p:spPr>
      </p:pic>
      <p:pic>
        <p:nvPicPr>
          <p:cNvPr id="1029" name="Picture 5"/>
          <p:cNvPicPr>
            <a:picLocks noChangeAspect="1" noChangeArrowheads="1"/>
          </p:cNvPicPr>
          <p:nvPr/>
        </p:nvPicPr>
        <p:blipFill>
          <a:blip r:embed="rId16" cstate="print"/>
          <a:srcRect/>
          <a:stretch>
            <a:fillRect/>
          </a:stretch>
        </p:blipFill>
        <p:spPr bwMode="auto">
          <a:xfrm>
            <a:off x="2078038" y="9755717"/>
            <a:ext cx="839986" cy="186267"/>
          </a:xfrm>
          <a:prstGeom prst="rect">
            <a:avLst/>
          </a:prstGeom>
          <a:noFill/>
          <a:ln w="9525">
            <a:noFill/>
            <a:miter lim="800000"/>
            <a:headEnd/>
            <a:tailEnd/>
          </a:ln>
        </p:spPr>
      </p:pic>
      <p:pic>
        <p:nvPicPr>
          <p:cNvPr id="1030" name="Picture 6"/>
          <p:cNvPicPr>
            <a:picLocks noChangeAspect="1" noChangeArrowheads="1"/>
          </p:cNvPicPr>
          <p:nvPr/>
        </p:nvPicPr>
        <p:blipFill>
          <a:blip r:embed="rId17" cstate="print"/>
          <a:srcRect/>
          <a:stretch>
            <a:fillRect/>
          </a:stretch>
        </p:blipFill>
        <p:spPr bwMode="auto">
          <a:xfrm>
            <a:off x="80963" y="9313333"/>
            <a:ext cx="1226704" cy="186267"/>
          </a:xfrm>
          <a:prstGeom prst="rect">
            <a:avLst/>
          </a:prstGeom>
          <a:noFill/>
          <a:ln w="9525">
            <a:noFill/>
            <a:miter lim="800000"/>
            <a:headEnd/>
            <a:tailEnd/>
          </a:ln>
        </p:spPr>
      </p:pic>
      <p:sp>
        <p:nvSpPr>
          <p:cNvPr id="92" name="TextBox 91"/>
          <p:cNvSpPr txBox="1"/>
          <p:nvPr/>
        </p:nvSpPr>
        <p:spPr>
          <a:xfrm>
            <a:off x="836612" y="9033933"/>
            <a:ext cx="944563" cy="214674"/>
          </a:xfrm>
          <a:prstGeom prst="rect">
            <a:avLst/>
          </a:prstGeom>
          <a:noFill/>
        </p:spPr>
        <p:txBody>
          <a:bodyPr wrap="square" lIns="29718" tIns="14859" rIns="29718" bIns="14859" rtlCol="0">
            <a:spAutoFit/>
          </a:bodyPr>
          <a:lstStyle/>
          <a:p>
            <a:r>
              <a:rPr lang="en-US" sz="300" dirty="0" smtClean="0"/>
              <a:t>Language Technologies Institute</a:t>
            </a:r>
          </a:p>
          <a:p>
            <a:r>
              <a:rPr lang="en-US" sz="300" dirty="0" smtClean="0"/>
              <a:t>School of Computer Science</a:t>
            </a:r>
          </a:p>
          <a:p>
            <a:r>
              <a:rPr lang="en-US" sz="300" dirty="0" err="1" smtClean="0"/>
              <a:t>Gelfand</a:t>
            </a:r>
            <a:r>
              <a:rPr lang="en-US" sz="300" dirty="0" smtClean="0"/>
              <a:t> Center for Community Outreach</a:t>
            </a:r>
          </a:p>
          <a:p>
            <a:r>
              <a:rPr lang="en-US" sz="300" dirty="0" smtClean="0"/>
              <a:t>Department of English</a:t>
            </a:r>
            <a:endParaRPr lang="en-US" sz="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1704</TotalTime>
  <Words>334</Words>
  <Application>Microsoft Office PowerPoint</Application>
  <PresentationFormat>Custom</PresentationFormat>
  <Paragraphs>37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Levin</dc:creator>
  <cp:lastModifiedBy>Lori Levin</cp:lastModifiedBy>
  <cp:revision>36</cp:revision>
  <dcterms:created xsi:type="dcterms:W3CDTF">2011-10-20T02:53:59Z</dcterms:created>
  <dcterms:modified xsi:type="dcterms:W3CDTF">2012-10-10T03:57:28Z</dcterms:modified>
</cp:coreProperties>
</file>